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  <p:sldId id="260" r:id="rId34"/>
    <p:sldId id="261" r:id="rId35"/>
    <p:sldId id="262" r:id="rId36"/>
    <p:sldId id="263" r:id="rId3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 Light" charset="1" panose="020B0306030504020204"/>
      <p:regular r:id="rId10"/>
    </p:embeddedFont>
    <p:embeddedFont>
      <p:font typeface="Open Sans Light Bold" charset="1" panose="020B0806030504020204"/>
      <p:regular r:id="rId11"/>
    </p:embeddedFont>
    <p:embeddedFont>
      <p:font typeface="Open Sans Light Italics" charset="1" panose="020B0306030504020204"/>
      <p:regular r:id="rId12"/>
    </p:embeddedFont>
    <p:embeddedFont>
      <p:font typeface="Open Sans Light Bold Italics" charset="1" panose="020B0806030504020204"/>
      <p:regular r:id="rId13"/>
    </p:embeddedFont>
    <p:embeddedFont>
      <p:font typeface="Open Sans" charset="1" panose="020B0606030504020204"/>
      <p:regular r:id="rId14"/>
    </p:embeddedFont>
    <p:embeddedFont>
      <p:font typeface="Open Sans Bold" charset="1" panose="020B0806030504020204"/>
      <p:regular r:id="rId15"/>
    </p:embeddedFont>
    <p:embeddedFont>
      <p:font typeface="Open Sans Italics" charset="1" panose="020B0606030504020204"/>
      <p:regular r:id="rId16"/>
    </p:embeddedFont>
    <p:embeddedFont>
      <p:font typeface="Open Sans Bold Italics" charset="1" panose="020B0806030504020204"/>
      <p:regular r:id="rId17"/>
    </p:embeddedFont>
    <p:embeddedFont>
      <p:font typeface="Fira Sans Bold" charset="1" panose="020B0803050000020004"/>
      <p:regular r:id="rId18"/>
    </p:embeddedFont>
    <p:embeddedFont>
      <p:font typeface="Fira Sans Bold Bold" charset="1" panose="020B0903050000020004"/>
      <p:regular r:id="rId19"/>
    </p:embeddedFont>
    <p:embeddedFont>
      <p:font typeface="Fira Sans Bold Italics" charset="1" panose="020B0803050000020004"/>
      <p:regular r:id="rId20"/>
    </p:embeddedFont>
    <p:embeddedFont>
      <p:font typeface="Fira Sans Bold Bold Italics" charset="1" panose="020B0903050000020004"/>
      <p:regular r:id="rId21"/>
    </p:embeddedFont>
    <p:embeddedFont>
      <p:font typeface="Fira Sans Light" charset="1" panose="020B0403050000020004"/>
      <p:regular r:id="rId22"/>
    </p:embeddedFont>
    <p:embeddedFont>
      <p:font typeface="Fira Sans Light Bold" charset="1" panose="020B0503050000020004"/>
      <p:regular r:id="rId23"/>
    </p:embeddedFont>
    <p:embeddedFont>
      <p:font typeface="Fira Sans Light Italics" charset="1" panose="020B0403050000020004"/>
      <p:regular r:id="rId24"/>
    </p:embeddedFont>
    <p:embeddedFont>
      <p:font typeface="Fira Sans Light Bold Italics" charset="1" panose="020B0503050000020004"/>
      <p:regular r:id="rId25"/>
    </p:embeddedFont>
    <p:embeddedFont>
      <p:font typeface="Fira Sans Medium" charset="1" panose="020B0603050000020004"/>
      <p:regular r:id="rId26"/>
    </p:embeddedFont>
    <p:embeddedFont>
      <p:font typeface="Fira Sans Medium Bold" charset="1" panose="020B0603050000020004"/>
      <p:regular r:id="rId27"/>
    </p:embeddedFont>
    <p:embeddedFont>
      <p:font typeface="Fira Sans Medium Italics" charset="1" panose="020B0603050000020004"/>
      <p:regular r:id="rId28"/>
    </p:embeddedFont>
    <p:embeddedFont>
      <p:font typeface="Fira Sans Medium Bold Italics" charset="1" panose="020B0703050000020004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34" Target="slides/slide5.xml" Type="http://schemas.openxmlformats.org/officeDocument/2006/relationships/slide"/><Relationship Id="rId35" Target="slides/slide6.xml" Type="http://schemas.openxmlformats.org/officeDocument/2006/relationships/slide"/><Relationship Id="rId36" Target="slides/slide7.xml" Type="http://schemas.openxmlformats.org/officeDocument/2006/relationships/slide"/><Relationship Id="rId37" Target="slides/slide8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png>
</file>

<file path=ppt/media/image4.svg>
</file>

<file path=ppt/media/image5.jpe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5555" t="0" r="5555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-10800000">
            <a:off x="-3855056" y="6088914"/>
            <a:ext cx="14632444" cy="11041974"/>
            <a:chOff x="0" y="0"/>
            <a:chExt cx="7118922" cy="5372100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7118922" cy="5372100"/>
            </a:xfrm>
            <a:custGeom>
              <a:avLst/>
              <a:gdLst/>
              <a:ahLst/>
              <a:cxnLst/>
              <a:rect r="r" b="b" t="t" l="l"/>
              <a:pathLst>
                <a:path h="5372100" w="7118922">
                  <a:moveTo>
                    <a:pt x="55682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5568252" y="5372100"/>
                  </a:lnTo>
                  <a:lnTo>
                    <a:pt x="7118922" y="2686050"/>
                  </a:lnTo>
                  <a:lnTo>
                    <a:pt x="5568252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8700" y="7278371"/>
            <a:ext cx="5049917" cy="1979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FFFFFF"/>
                </a:solidFill>
                <a:latin typeface="Open Sans Bold"/>
              </a:rPr>
              <a:t>Case Study by:</a:t>
            </a:r>
          </a:p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FFFFFF"/>
                </a:solidFill>
                <a:latin typeface="Open Sans Bold"/>
              </a:rPr>
              <a:t>Shubham Shekhaliya</a:t>
            </a:r>
          </a:p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FFFFFF"/>
                </a:solidFill>
                <a:latin typeface="Open Sans Bold"/>
              </a:rPr>
              <a:t>U18CO018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066C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195063" y="1562100"/>
            <a:ext cx="11795707" cy="9544289"/>
            <a:chOff x="0" y="0"/>
            <a:chExt cx="6639334" cy="53721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639334" cy="5372100"/>
            </a:xfrm>
            <a:custGeom>
              <a:avLst/>
              <a:gdLst/>
              <a:ahLst/>
              <a:cxnLst/>
              <a:rect r="r" b="b" t="t" l="l"/>
              <a:pathLst>
                <a:path h="5372100" w="6639334">
                  <a:moveTo>
                    <a:pt x="5088663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5088663" y="5372100"/>
                  </a:lnTo>
                  <a:lnTo>
                    <a:pt x="6639334" y="2686050"/>
                  </a:lnTo>
                  <a:lnTo>
                    <a:pt x="5088663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12451" t="28173" r="10942" b="29326"/>
          <a:stretch>
            <a:fillRect/>
          </a:stretch>
        </p:blipFill>
        <p:spPr>
          <a:xfrm flipH="false" flipV="false" rot="0">
            <a:off x="11980648" y="5143500"/>
            <a:ext cx="6030281" cy="1881863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748648" y="1712597"/>
            <a:ext cx="9973117" cy="7545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12489" indent="-356245" lvl="1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FFFFFF"/>
                </a:solidFill>
                <a:latin typeface="Fira Sans Light"/>
              </a:rPr>
              <a:t>The corporation's current name, Honeywell International Inc., is a product of the merger of Honeywell Inc. and </a:t>
            </a:r>
            <a:r>
              <a:rPr lang="en-US" sz="3300">
                <a:solidFill>
                  <a:srgbClr val="FFFFFF"/>
                </a:solidFill>
                <a:latin typeface="Fira Sans Light"/>
              </a:rPr>
              <a:t>AlliedSignal</a:t>
            </a:r>
            <a:r>
              <a:rPr lang="en-US" sz="3300">
                <a:solidFill>
                  <a:srgbClr val="FFFFFF"/>
                </a:solidFill>
                <a:latin typeface="Fira Sans Light"/>
              </a:rPr>
              <a:t> in 1999.</a:t>
            </a:r>
          </a:p>
          <a:p>
            <a:pPr>
              <a:lnSpc>
                <a:spcPts val="4620"/>
              </a:lnSpc>
            </a:pPr>
          </a:p>
          <a:p>
            <a:pPr marL="712489" indent="-356245" lvl="1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FFFFFF"/>
                </a:solidFill>
                <a:latin typeface="Fira Sans Light"/>
              </a:rPr>
              <a:t>Honeywell International Inc. is an American publicly listed, </a:t>
            </a:r>
            <a:r>
              <a:rPr lang="en-US" sz="3300">
                <a:solidFill>
                  <a:srgbClr val="FFFFFF"/>
                </a:solidFill>
                <a:latin typeface="Fira Sans Light"/>
              </a:rPr>
              <a:t>multinational</a:t>
            </a:r>
            <a:r>
              <a:rPr lang="en-US" sz="3300">
                <a:solidFill>
                  <a:srgbClr val="FFFFFF"/>
                </a:solidFill>
                <a:latin typeface="Fira Sans Light"/>
              </a:rPr>
              <a:t>, and multi-industry company</a:t>
            </a:r>
          </a:p>
          <a:p>
            <a:pPr>
              <a:lnSpc>
                <a:spcPts val="4620"/>
              </a:lnSpc>
            </a:pPr>
            <a:r>
              <a:rPr lang="en-US" sz="3300">
                <a:solidFill>
                  <a:srgbClr val="FFFFFF"/>
                </a:solidFill>
                <a:latin typeface="Fira Sans Light"/>
              </a:rPr>
              <a:t> </a:t>
            </a:r>
          </a:p>
          <a:p>
            <a:pPr marL="712489" indent="-356245" lvl="1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FFFFFF"/>
                </a:solidFill>
                <a:latin typeface="Fira Sans Light"/>
              </a:rPr>
              <a:t>It primarily operates in four areas of business: </a:t>
            </a:r>
          </a:p>
          <a:p>
            <a:pPr marL="712489" indent="-356245" lvl="1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FFFFFF"/>
                </a:solidFill>
                <a:latin typeface="Fira Sans Light"/>
              </a:rPr>
              <a:t> Honeywell Aerospace</a:t>
            </a:r>
          </a:p>
          <a:p>
            <a:pPr marL="712489" indent="-356245" lvl="1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FFFFFF"/>
                </a:solidFill>
                <a:latin typeface="Fira Sans Light"/>
              </a:rPr>
              <a:t> </a:t>
            </a:r>
            <a:r>
              <a:rPr lang="en-US" sz="3300">
                <a:solidFill>
                  <a:srgbClr val="FFFFFF"/>
                </a:solidFill>
                <a:latin typeface="Fira Sans Light"/>
              </a:rPr>
              <a:t>Honeywell Building Technologies</a:t>
            </a:r>
          </a:p>
          <a:p>
            <a:pPr marL="712489" indent="-356245" lvl="1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FFFFFF"/>
                </a:solidFill>
                <a:latin typeface="Fira Sans Light"/>
              </a:rPr>
              <a:t> </a:t>
            </a:r>
            <a:r>
              <a:rPr lang="en-US" sz="3300">
                <a:solidFill>
                  <a:srgbClr val="FFFFFF"/>
                </a:solidFill>
                <a:latin typeface="Fira Sans Light"/>
              </a:rPr>
              <a:t>Safety and Productivity Solutions (SPS) </a:t>
            </a:r>
          </a:p>
          <a:p>
            <a:pPr marL="712489" indent="-356245" lvl="1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FFFFFF"/>
                </a:solidFill>
                <a:latin typeface="Fira Sans Light"/>
              </a:rPr>
              <a:t> </a:t>
            </a:r>
            <a:r>
              <a:rPr lang="en-US" sz="3300">
                <a:solidFill>
                  <a:srgbClr val="FFFFFF"/>
                </a:solidFill>
                <a:latin typeface="Fira Sans Light"/>
              </a:rPr>
              <a:t>Performance Materials and Technologies (PMT)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36B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34026" r="0" b="0"/>
          <a:stretch>
            <a:fillRect/>
          </a:stretch>
        </p:blipFill>
        <p:spPr>
          <a:xfrm flipH="true" flipV="false" rot="0">
            <a:off x="-3082466" y="6406305"/>
            <a:ext cx="8370405" cy="4779226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965290" y="1983597"/>
            <a:ext cx="12684721" cy="780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36121" indent="-318061" lvl="1">
              <a:lnSpc>
                <a:spcPts val="4124"/>
              </a:lnSpc>
              <a:buFont typeface="Arial"/>
              <a:buChar char="•"/>
            </a:pPr>
            <a:r>
              <a:rPr lang="en-US" sz="2946">
                <a:solidFill>
                  <a:srgbClr val="FFFFFF"/>
                </a:solidFill>
                <a:latin typeface="Fira Sans Light"/>
              </a:rPr>
              <a:t>Honeywell Aerospace Helps aircraft mechanics troubleshoot problems with cognitive solutions </a:t>
            </a:r>
          </a:p>
          <a:p>
            <a:pPr>
              <a:lnSpc>
                <a:spcPts val="4124"/>
              </a:lnSpc>
            </a:pPr>
          </a:p>
          <a:p>
            <a:pPr marL="636121" indent="-318061" lvl="1">
              <a:lnSpc>
                <a:spcPts val="4124"/>
              </a:lnSpc>
              <a:buFont typeface="Arial"/>
              <a:buChar char="•"/>
            </a:pPr>
            <a:r>
              <a:rPr lang="en-US" sz="2946">
                <a:solidFill>
                  <a:srgbClr val="FFFFFF"/>
                </a:solidFill>
                <a:latin typeface="Fira Sans Light"/>
              </a:rPr>
              <a:t>Honeywell Aerospace</a:t>
            </a:r>
            <a:r>
              <a:rPr lang="en-US" sz="2946">
                <a:solidFill>
                  <a:srgbClr val="FFFFFF"/>
                </a:solidFill>
                <a:latin typeface="Fira Sans Light"/>
              </a:rPr>
              <a:t> needed a mobile offering to help transform aircraft maintenance by making it faster, connected, and more intelligent. To meet its needs, it sought a new cloud solution.</a:t>
            </a:r>
          </a:p>
          <a:p>
            <a:pPr>
              <a:lnSpc>
                <a:spcPts val="4124"/>
              </a:lnSpc>
            </a:pPr>
          </a:p>
          <a:p>
            <a:pPr marL="636121" indent="-318061" lvl="1">
              <a:lnSpc>
                <a:spcPts val="4124"/>
              </a:lnSpc>
              <a:buFont typeface="Arial"/>
              <a:buChar char="•"/>
            </a:pPr>
            <a:r>
              <a:rPr lang="en-US" sz="2946">
                <a:solidFill>
                  <a:srgbClr val="FFFFFF"/>
                </a:solidFill>
                <a:latin typeface="Fira Sans Light"/>
              </a:rPr>
              <a:t>Honeywell Aerospace implemented the IBM Retrieve and Rank service through the IBM Watson Developer Cloud to improve cognitive computing by using the most relevant information to solve contextual issues.</a:t>
            </a:r>
          </a:p>
          <a:p>
            <a:pPr>
              <a:lnSpc>
                <a:spcPts val="4124"/>
              </a:lnSpc>
            </a:pPr>
          </a:p>
          <a:p>
            <a:pPr algn="l" marL="636121" indent="-318061" lvl="1">
              <a:lnSpc>
                <a:spcPts val="4124"/>
              </a:lnSpc>
              <a:buFont typeface="Arial"/>
              <a:buChar char="•"/>
            </a:pPr>
            <a:r>
              <a:rPr lang="en-US" sz="2946">
                <a:solidFill>
                  <a:srgbClr val="FFFFFF"/>
                </a:solidFill>
                <a:latin typeface="Fira Sans Light"/>
              </a:rPr>
              <a:t>Specifically, mechanics can utilize this information and share it with each other when performing aircraft maintenance to solve issues some may have not encountered.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377017" y="3300231"/>
            <a:ext cx="4197562" cy="1540812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287939" y="638175"/>
            <a:ext cx="6733072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31"/>
              </a:lnSpc>
            </a:pPr>
            <a:r>
              <a:rPr lang="en-US" spc="150" sz="5025">
                <a:solidFill>
                  <a:srgbClr val="FFFFFF"/>
                </a:solidFill>
                <a:latin typeface="Fira Sans Bold Bold"/>
              </a:rPr>
              <a:t>Challenge 1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36B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34026" r="0" b="0"/>
          <a:stretch>
            <a:fillRect/>
          </a:stretch>
        </p:blipFill>
        <p:spPr>
          <a:xfrm flipH="true" flipV="false" rot="0">
            <a:off x="-3082466" y="6406305"/>
            <a:ext cx="8370405" cy="4779226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965290" y="1983597"/>
            <a:ext cx="12684721" cy="780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36121" indent="-318061" lvl="1">
              <a:lnSpc>
                <a:spcPts val="4124"/>
              </a:lnSpc>
              <a:buFont typeface="Arial"/>
              <a:buChar char="•"/>
            </a:pPr>
            <a:r>
              <a:rPr lang="en-US" sz="2946">
                <a:solidFill>
                  <a:srgbClr val="FFFFFF"/>
                </a:solidFill>
                <a:latin typeface="Fira Sans Light"/>
              </a:rPr>
              <a:t>Honeywell’s Process Solutions</a:t>
            </a:r>
            <a:r>
              <a:rPr lang="en-US" sz="2946">
                <a:solidFill>
                  <a:srgbClr val="FFFFFF"/>
                </a:solidFill>
                <a:latin typeface="Arimo"/>
              </a:rPr>
              <a:t> provides the control systems for a wide range of industrial operations.</a:t>
            </a:r>
          </a:p>
          <a:p>
            <a:pPr>
              <a:lnSpc>
                <a:spcPts val="4124"/>
              </a:lnSpc>
            </a:pPr>
          </a:p>
          <a:p>
            <a:pPr marL="636121" indent="-318061" lvl="1">
              <a:lnSpc>
                <a:spcPts val="4124"/>
              </a:lnSpc>
              <a:buFont typeface="Arial"/>
              <a:buChar char="•"/>
            </a:pPr>
            <a:r>
              <a:rPr lang="en-US" sz="2946">
                <a:solidFill>
                  <a:srgbClr val="FFFFFF"/>
                </a:solidFill>
                <a:latin typeface="Arimo"/>
              </a:rPr>
              <a:t>the specific characteristics of each system can vary considerably. The processes involved in developing control products involve a high degree of collaboration between Honeywell Process Solutions and its customers.</a:t>
            </a:r>
          </a:p>
          <a:p>
            <a:pPr>
              <a:lnSpc>
                <a:spcPts val="4124"/>
              </a:lnSpc>
            </a:pPr>
          </a:p>
          <a:p>
            <a:pPr marL="636121" indent="-318061" lvl="1">
              <a:lnSpc>
                <a:spcPts val="4124"/>
              </a:lnSpc>
              <a:buFont typeface="Arial"/>
              <a:buChar char="•"/>
            </a:pPr>
            <a:r>
              <a:rPr lang="en-US" sz="2946">
                <a:solidFill>
                  <a:srgbClr val="FFFFFF"/>
                </a:solidFill>
                <a:latin typeface="Arimo"/>
              </a:rPr>
              <a:t>Honeywell’s Process Solutions</a:t>
            </a:r>
            <a:r>
              <a:rPr lang="en-US" sz="2946">
                <a:solidFill>
                  <a:srgbClr val="FFFFFF"/>
                </a:solidFill>
                <a:latin typeface="Arimo"/>
              </a:rPr>
              <a:t> was able to completely replicate its internal engineering environment the VMware technology-based Open Virtual Engineering Platform on the IBM Cloud. </a:t>
            </a:r>
          </a:p>
          <a:p>
            <a:pPr>
              <a:lnSpc>
                <a:spcPts val="4124"/>
              </a:lnSpc>
            </a:pPr>
          </a:p>
          <a:p>
            <a:pPr algn="l" marL="636121" indent="-318061" lvl="1">
              <a:lnSpc>
                <a:spcPts val="4124"/>
              </a:lnSpc>
              <a:buFont typeface="Arial"/>
              <a:buChar char="•"/>
            </a:pPr>
            <a:r>
              <a:rPr lang="en-US" sz="2946">
                <a:solidFill>
                  <a:srgbClr val="FFFFFF"/>
                </a:solidFill>
                <a:latin typeface="Arimo"/>
              </a:rPr>
              <a:t>With this new environment in place, </a:t>
            </a:r>
            <a:r>
              <a:rPr lang="en-US" sz="2946">
                <a:solidFill>
                  <a:srgbClr val="FFFFFF"/>
                </a:solidFill>
                <a:latin typeface="Arimo"/>
              </a:rPr>
              <a:t>Honeywell’s Process Solutions</a:t>
            </a:r>
            <a:r>
              <a:rPr lang="en-US" sz="2946">
                <a:solidFill>
                  <a:srgbClr val="FFFFFF"/>
                </a:solidFill>
                <a:latin typeface="Arimo"/>
              </a:rPr>
              <a:t> customers can now build and test engineering processes in a highly reliable and security-rich cloud-based environment.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557427" y="2827071"/>
            <a:ext cx="3546689" cy="2532336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287939" y="638175"/>
            <a:ext cx="6733072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31"/>
              </a:lnSpc>
            </a:pPr>
            <a:r>
              <a:rPr lang="en-US" spc="150" sz="5025">
                <a:solidFill>
                  <a:srgbClr val="FFFFFF"/>
                </a:solidFill>
                <a:latin typeface="Fira Sans Bold Bold"/>
              </a:rPr>
              <a:t>Challenge 2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066C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176419"/>
            <a:ext cx="8288382" cy="75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99"/>
              </a:lnSpc>
            </a:pPr>
            <a:r>
              <a:rPr lang="en-US" spc="149" sz="4999">
                <a:solidFill>
                  <a:srgbClr val="FFFFFF"/>
                </a:solidFill>
                <a:latin typeface="Fira Sans Bold Bold"/>
              </a:rPr>
              <a:t>Benefits Of IBM Watson 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34026" r="0" b="0"/>
          <a:stretch>
            <a:fillRect/>
          </a:stretch>
        </p:blipFill>
        <p:spPr>
          <a:xfrm flipH="false" flipV="false" rot="0">
            <a:off x="11545863" y="-2098225"/>
            <a:ext cx="7440266" cy="4248148"/>
          </a:xfrm>
          <a:prstGeom prst="rect">
            <a:avLst/>
          </a:prstGeom>
        </p:spPr>
      </p:pic>
      <p:sp>
        <p:nvSpPr>
          <p:cNvPr name="AutoShape 4" id="4"/>
          <p:cNvSpPr/>
          <p:nvPr/>
        </p:nvSpPr>
        <p:spPr>
          <a:xfrm rot="-10800000">
            <a:off x="1003915" y="2056757"/>
            <a:ext cx="7651215" cy="0"/>
          </a:xfrm>
          <a:prstGeom prst="line">
            <a:avLst/>
          </a:prstGeom>
          <a:ln cap="rnd" w="76200">
            <a:solidFill>
              <a:srgbClr val="FFFFFF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536767" y="2762885"/>
            <a:ext cx="15604165" cy="2306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12470" indent="-356235" lvl="1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FFFFFF"/>
                </a:solidFill>
                <a:latin typeface="Open Sans Light"/>
              </a:rPr>
              <a:t>Honeywell </a:t>
            </a:r>
            <a:r>
              <a:rPr lang="en-US" sz="3300">
                <a:solidFill>
                  <a:srgbClr val="FFFFFF"/>
                </a:solidFill>
                <a:latin typeface="Open Sans Light"/>
              </a:rPr>
              <a:t>Aerospace improved user efficiency when troubleshooting issues</a:t>
            </a:r>
          </a:p>
          <a:p>
            <a:pPr marL="712470" indent="-356235" lvl="1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FFFFFF"/>
                </a:solidFill>
                <a:latin typeface="Open Sans Light"/>
              </a:rPr>
              <a:t>reduced the time needed to solve contextual issues using the knowledge base of the new solution.</a:t>
            </a:r>
          </a:p>
          <a:p>
            <a:pPr marL="712470" indent="-356235" lvl="1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FFFFFF"/>
                </a:solidFill>
                <a:latin typeface="Open Sans Light"/>
              </a:rPr>
              <a:t>improved the quality and the safety of aircraft travel and maintenance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53047" y="7154170"/>
            <a:ext cx="15604165" cy="2306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12470" indent="-356235" lvl="1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FFFFFF"/>
                </a:solidFill>
                <a:latin typeface="Open Sans Light"/>
              </a:rPr>
              <a:t>Production increased </a:t>
            </a:r>
            <a:r>
              <a:rPr lang="en-US" sz="3300">
                <a:solidFill>
                  <a:srgbClr val="FFFFFF"/>
                </a:solidFill>
                <a:latin typeface="Arimo Semi-Bold"/>
              </a:rPr>
              <a:t>40%</a:t>
            </a:r>
          </a:p>
          <a:p>
            <a:pPr marL="712470" indent="-356235" lvl="1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FFFFFF"/>
                </a:solidFill>
                <a:latin typeface="Open Sans Light"/>
              </a:rPr>
              <a:t>Cost savings </a:t>
            </a:r>
            <a:r>
              <a:rPr lang="en-US" sz="3300">
                <a:solidFill>
                  <a:srgbClr val="FFFFFF"/>
                </a:solidFill>
                <a:latin typeface="Open Sans Light Semi-Bold"/>
              </a:rPr>
              <a:t>USD 1.3M </a:t>
            </a:r>
            <a:r>
              <a:rPr lang="en-US" sz="3300">
                <a:solidFill>
                  <a:srgbClr val="FFFFFF"/>
                </a:solidFill>
                <a:latin typeface="Open Sans Light"/>
              </a:rPr>
              <a:t>saved including disaster recovery cost savings, data center cost savings</a:t>
            </a:r>
          </a:p>
          <a:p>
            <a:pPr>
              <a:lnSpc>
                <a:spcPts val="462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03915" y="5731067"/>
            <a:ext cx="8288382" cy="75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99"/>
              </a:lnSpc>
            </a:pPr>
            <a:r>
              <a:rPr lang="en-US" spc="149" sz="4999">
                <a:solidFill>
                  <a:srgbClr val="FFFFFF"/>
                </a:solidFill>
                <a:latin typeface="Fira Sans Bold Bold"/>
              </a:rPr>
              <a:t>Benefits Of IBM Cloud </a:t>
            </a:r>
          </a:p>
        </p:txBody>
      </p:sp>
      <p:sp>
        <p:nvSpPr>
          <p:cNvPr name="AutoShape 8" id="8"/>
          <p:cNvSpPr/>
          <p:nvPr/>
        </p:nvSpPr>
        <p:spPr>
          <a:xfrm rot="-10800000">
            <a:off x="1003915" y="6646906"/>
            <a:ext cx="7651215" cy="0"/>
          </a:xfrm>
          <a:prstGeom prst="line">
            <a:avLst/>
          </a:prstGeom>
          <a:ln cap="rnd" w="76200">
            <a:solidFill>
              <a:srgbClr val="FFFFFF"/>
            </a:solidFill>
            <a:prstDash val="sysDot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066C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987062" y="1841366"/>
            <a:ext cx="14313876" cy="7034298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841236" y="508000"/>
            <a:ext cx="13217491" cy="93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99"/>
              </a:lnSpc>
              <a:spcBef>
                <a:spcPct val="0"/>
              </a:spcBef>
            </a:pPr>
            <a:r>
              <a:rPr lang="en-US" spc="-109" sz="5499">
                <a:solidFill>
                  <a:srgbClr val="FFFFFF"/>
                </a:solidFill>
                <a:latin typeface="Fira Sans Medium"/>
              </a:rPr>
              <a:t>Benefits with IBM Cloud for VMware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351442" y="9201150"/>
            <a:ext cx="9707285" cy="521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0"/>
              </a:lnSpc>
            </a:pPr>
            <a:r>
              <a:rPr lang="en-US" sz="3100">
                <a:solidFill>
                  <a:srgbClr val="FFFFFF"/>
                </a:solidFill>
                <a:latin typeface="Open Sans"/>
              </a:rPr>
              <a:t>The Total Economic Impact Of IBM Cloud for VMware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A066C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492905" y="1028700"/>
            <a:ext cx="8987104" cy="8229600"/>
            <a:chOff x="0" y="0"/>
            <a:chExt cx="5866582" cy="53721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5866582" cy="5372100"/>
            </a:xfrm>
            <a:custGeom>
              <a:avLst/>
              <a:gdLst/>
              <a:ahLst/>
              <a:cxnLst/>
              <a:rect r="r" b="b" t="t" l="l"/>
              <a:pathLst>
                <a:path h="5372100" w="5866582">
                  <a:moveTo>
                    <a:pt x="431591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315912" y="5372100"/>
                  </a:lnTo>
                  <a:lnTo>
                    <a:pt x="5866582" y="2686050"/>
                  </a:lnTo>
                  <a:lnTo>
                    <a:pt x="4315912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560040" y="4506081"/>
            <a:ext cx="4711308" cy="93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99"/>
              </a:lnSpc>
              <a:spcBef>
                <a:spcPct val="0"/>
              </a:spcBef>
            </a:pPr>
            <a:r>
              <a:rPr lang="en-US" spc="-109" sz="5499">
                <a:solidFill>
                  <a:srgbClr val="FFFFFF"/>
                </a:solidFill>
                <a:latin typeface="Fira Sans Medium"/>
              </a:rPr>
              <a:t>Testimonials</a:t>
            </a:r>
          </a:p>
        </p:txBody>
      </p:sp>
      <p:sp>
        <p:nvSpPr>
          <p:cNvPr name="AutoShape 5" id="5"/>
          <p:cNvSpPr/>
          <p:nvPr/>
        </p:nvSpPr>
        <p:spPr>
          <a:xfrm rot="-10800000">
            <a:off x="7779759" y="5105400"/>
            <a:ext cx="9147212" cy="0"/>
          </a:xfrm>
          <a:prstGeom prst="line">
            <a:avLst/>
          </a:prstGeom>
          <a:ln cap="rnd" w="76200">
            <a:solidFill>
              <a:srgbClr val="86C7ED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7967224" y="686393"/>
            <a:ext cx="8399270" cy="3724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Fira Sans Light Italics"/>
              </a:rPr>
              <a:t>“Cognitive computing can take the most relevant bits of information in the context of a problem someone has to</a:t>
            </a:r>
            <a:r>
              <a:rPr lang="en-US" sz="3000">
                <a:solidFill>
                  <a:srgbClr val="FFFFFF"/>
                </a:solidFill>
                <a:latin typeface="Fira Sans Light Italics"/>
              </a:rPr>
              <a:t>day and generate assistance that they wouldn’t be able to otherwise get.”</a:t>
            </a:r>
          </a:p>
          <a:p>
            <a:pPr algn="ctr">
              <a:lnSpc>
                <a:spcPts val="4200"/>
              </a:lnSpc>
            </a:pP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Fira Sans Medium"/>
              </a:rPr>
              <a:t>— Chad Kartchner, Product Development &amp; Marketing Professional, Honeywell Aerospace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153730" y="5376031"/>
            <a:ext cx="8399270" cy="3724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Fira Sans Light Italics"/>
              </a:rPr>
              <a:t>“The IBM Cloud has enabled us to completely replicate our internal engineering environment and provide it to the customer</a:t>
            </a:r>
            <a:r>
              <a:rPr lang="en-US" sz="3000">
                <a:solidFill>
                  <a:srgbClr val="FFFFFF"/>
                </a:solidFill>
                <a:latin typeface="Fira Sans Light Italics"/>
              </a:rPr>
              <a:t> in a direct way that enables them to fulfill their needs in a dedicated fashion.”</a:t>
            </a:r>
          </a:p>
          <a:p>
            <a:pPr algn="ctr">
              <a:lnSpc>
                <a:spcPts val="4200"/>
              </a:lnSpc>
            </a:pP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Fira Sans Medium"/>
              </a:rPr>
              <a:t>— David Selby, Program Manager, Honeywel</a:t>
            </a:r>
            <a:r>
              <a:rPr lang="en-US" sz="3000">
                <a:solidFill>
                  <a:srgbClr val="FFFFFF"/>
                </a:solidFill>
                <a:latin typeface="Fira Sans Medium Italics"/>
              </a:rPr>
              <a:t>l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5555" t="0" r="5555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-10800000">
            <a:off x="-3855056" y="6088914"/>
            <a:ext cx="14632444" cy="11041974"/>
            <a:chOff x="0" y="0"/>
            <a:chExt cx="7118922" cy="5372100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7118922" cy="5372100"/>
            </a:xfrm>
            <a:custGeom>
              <a:avLst/>
              <a:gdLst/>
              <a:ahLst/>
              <a:cxnLst/>
              <a:rect r="r" b="b" t="t" l="l"/>
              <a:pathLst>
                <a:path h="5372100" w="7118922">
                  <a:moveTo>
                    <a:pt x="55682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5568252" y="5372100"/>
                  </a:lnTo>
                  <a:lnTo>
                    <a:pt x="7118922" y="2686050"/>
                  </a:lnTo>
                  <a:lnTo>
                    <a:pt x="5568252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843490" y="7511942"/>
            <a:ext cx="4451390" cy="1078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19"/>
              </a:lnSpc>
            </a:pPr>
            <a:r>
              <a:rPr lang="en-US" sz="6299">
                <a:solidFill>
                  <a:srgbClr val="FFFFFF"/>
                </a:solidFill>
                <a:latin typeface="Open Sans Bold"/>
              </a:rPr>
              <a:t>Thank 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DAE6MnI3n9U</dc:identifier>
  <dcterms:modified xsi:type="dcterms:W3CDTF">2011-08-01T06:04:30Z</dcterms:modified>
  <cp:revision>1</cp:revision>
  <dc:title>CC PPT</dc:title>
</cp:coreProperties>
</file>

<file path=docProps/thumbnail.jpeg>
</file>